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A8334-9801-8A12-C425-EE79BE8523E0}" v="4" dt="2024-05-02T14:30:07.653"/>
    <p1510:client id="{34BCC5AB-D56D-44BB-92BF-7A5EAB2C9BCC}" v="9" dt="2024-05-02T13:33:04.763"/>
    <p1510:client id="{ADCAA2D8-F789-050A-CD80-3BD50CE68FED}" v="106" dt="2024-05-02T14:46:11.596"/>
    <p1510:client id="{C5F05C6D-6213-85CF-3524-0EAD5C17AAFE}" v="92" dt="2024-05-02T14:15:53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EC3674C-617C-4CAF-9EBF-0ABCCBC93D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82D1B3-69D0-4CB4-B876-B798616FDBE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F82F056-3D7B-498E-827C-A0924C0FCB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0C8F3D5-DAC9-452D-8F32-F265158DCC5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48D788C-E3A3-4C0B-9E15-C9684329AC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807DF71-62D9-4C8B-95FE-3BF557A2FD8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31EA3F1-1F62-44DF-A6BD-00E1247F6D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EF010B0-6829-4230-9E49-CC47887B677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904FE36-6636-45ED-9B0C-74F0144C5BB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E71D15C-250B-49EA-B90F-8F5C0B2F85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5240079-EB25-4DD0-BA66-F1B2A69E531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buNone/>
            </a:pPr>
            <a:r>
              <a:rPr lang="en-US" sz="5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6506323-A10D-41B2-9F94-4882C5CC56D4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6;p9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buNone/>
            </a:pP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87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17481D0-9431-4F95-95DD-CF8AC81828DD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311760" y="4230720"/>
            <a:ext cx="5998320" cy="604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sldNum" idx="1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0A7745C-C39D-4DB3-8D7D-1E723708F09B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20120" cy="1963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8341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12000" b="0" strike="noStrike" spc="-1">
                <a:solidFill>
                  <a:schemeClr val="dk1"/>
                </a:solidFill>
                <a:latin typeface="Arial"/>
                <a:ea typeface="Arial"/>
              </a:rPr>
              <a:t>xx%</a:t>
            </a:r>
            <a:endParaRPr lang="en-US" sz="1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20120" cy="130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50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D386D09-5F40-41B1-93D4-DFC0FB5862AB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120D251-A665-4935-AD64-3196764C1044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>
              <a:buNone/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576C120-B9FF-43BD-B644-55A3CC450A62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buNone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C8A4C32-4CFB-43C3-8E30-884BBAA13A52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buNone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363CB32-2766-48D5-A2F0-2D318A552757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buNone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75B039D-047E-4BBA-AF04-D0841F36444C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81218"/>
          </a:bodyPr>
          <a:lstStyle/>
          <a:p>
            <a:pPr indent="0"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3586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BF30FB2-B23B-423F-879A-DBD711A249AF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7320" cy="40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>
              <a:buNone/>
            </a:pP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6EC4CA9-86EA-4B02-9868-D80E223A831B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hyperlink" Target="https://soundscapes.nuclio.org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54;p13"/>
          <p:cNvPicPr/>
          <p:nvPr/>
        </p:nvPicPr>
        <p:blipFill>
          <a:blip r:embed="rId4"/>
          <a:stretch/>
        </p:blipFill>
        <p:spPr>
          <a:xfrm>
            <a:off x="567226" y="222475"/>
            <a:ext cx="3897000" cy="1067760"/>
          </a:xfrm>
          <a:prstGeom prst="rect">
            <a:avLst/>
          </a:prstGeom>
          <a:ln w="0">
            <a:noFill/>
          </a:ln>
        </p:spPr>
      </p:pic>
      <p:sp>
        <p:nvSpPr>
          <p:cNvPr id="37" name="Google Shape;55;p13"/>
          <p:cNvSpPr/>
          <p:nvPr/>
        </p:nvSpPr>
        <p:spPr>
          <a:xfrm>
            <a:off x="6907680" y="4641120"/>
            <a:ext cx="2263680" cy="38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650" b="0" i="1" strike="noStrike" spc="-1">
                <a:solidFill>
                  <a:srgbClr val="494949"/>
                </a:solidFill>
                <a:highlight>
                  <a:srgbClr val="FFFFFF"/>
                </a:highlight>
                <a:latin typeface="Arial"/>
                <a:ea typeface="Arial"/>
              </a:rPr>
              <a:t>SoundScapes - Sonification Environments for STEAM learning</a:t>
            </a:r>
            <a:endParaRPr lang="en-US" sz="6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650" b="0" i="1" strike="noStrike" spc="-1">
                <a:solidFill>
                  <a:srgbClr val="494949"/>
                </a:solidFill>
                <a:highlight>
                  <a:srgbClr val="FFFFFF"/>
                </a:highlight>
                <a:latin typeface="Arial"/>
                <a:ea typeface="Arial"/>
              </a:rPr>
              <a:t>2023-1-PT01-KA220-SCH-000156428</a:t>
            </a:r>
            <a:endParaRPr lang="en-US" sz="6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" name="Google Shape;56;p13"/>
          <p:cNvPicPr/>
          <p:nvPr/>
        </p:nvPicPr>
        <p:blipFill>
          <a:blip r:embed="rId5"/>
          <a:stretch/>
        </p:blipFill>
        <p:spPr>
          <a:xfrm>
            <a:off x="1807560" y="4673880"/>
            <a:ext cx="1418040" cy="325800"/>
          </a:xfrm>
          <a:prstGeom prst="rect">
            <a:avLst/>
          </a:prstGeom>
          <a:ln w="0">
            <a:noFill/>
          </a:ln>
        </p:spPr>
      </p:pic>
      <p:pic>
        <p:nvPicPr>
          <p:cNvPr id="39" name="Google Shape;57;p13"/>
          <p:cNvPicPr/>
          <p:nvPr/>
        </p:nvPicPr>
        <p:blipFill>
          <a:blip r:embed="rId6"/>
          <a:stretch/>
        </p:blipFill>
        <p:spPr>
          <a:xfrm>
            <a:off x="109080" y="4673880"/>
            <a:ext cx="1630800" cy="325800"/>
          </a:xfrm>
          <a:prstGeom prst="rect">
            <a:avLst/>
          </a:prstGeom>
          <a:ln w="0">
            <a:noFill/>
          </a:ln>
        </p:spPr>
      </p:pic>
      <p:pic>
        <p:nvPicPr>
          <p:cNvPr id="40" name="Google Shape;58;p13"/>
          <p:cNvPicPr/>
          <p:nvPr/>
        </p:nvPicPr>
        <p:blipFill>
          <a:blip r:embed="rId7"/>
          <a:stretch/>
        </p:blipFill>
        <p:spPr>
          <a:xfrm>
            <a:off x="3291120" y="4673880"/>
            <a:ext cx="958680" cy="325800"/>
          </a:xfrm>
          <a:prstGeom prst="rect">
            <a:avLst/>
          </a:prstGeom>
          <a:ln w="0">
            <a:noFill/>
          </a:ln>
        </p:spPr>
      </p:pic>
      <p:pic>
        <p:nvPicPr>
          <p:cNvPr id="41" name="Google Shape;59;p13"/>
          <p:cNvPicPr/>
          <p:nvPr/>
        </p:nvPicPr>
        <p:blipFill>
          <a:blip r:embed="rId8"/>
          <a:stretch/>
        </p:blipFill>
        <p:spPr>
          <a:xfrm>
            <a:off x="4302720" y="4592880"/>
            <a:ext cx="920880" cy="407160"/>
          </a:xfrm>
          <a:prstGeom prst="rect">
            <a:avLst/>
          </a:prstGeom>
          <a:ln w="0">
            <a:noFill/>
          </a:ln>
        </p:spPr>
      </p:pic>
      <p:pic>
        <p:nvPicPr>
          <p:cNvPr id="42" name="Google Shape;60;p13"/>
          <p:cNvPicPr/>
          <p:nvPr/>
        </p:nvPicPr>
        <p:blipFill>
          <a:blip r:embed="rId9"/>
          <a:stretch/>
        </p:blipFill>
        <p:spPr>
          <a:xfrm>
            <a:off x="5276520" y="4665960"/>
            <a:ext cx="1630800" cy="342360"/>
          </a:xfrm>
          <a:prstGeom prst="rect">
            <a:avLst/>
          </a:prstGeom>
          <a:ln w="0">
            <a:noFill/>
          </a:ln>
        </p:spPr>
      </p:pic>
      <p:sp>
        <p:nvSpPr>
          <p:cNvPr id="43" name="Google Shape;61;p13"/>
          <p:cNvSpPr/>
          <p:nvPr/>
        </p:nvSpPr>
        <p:spPr>
          <a:xfrm>
            <a:off x="267840" y="1634717"/>
            <a:ext cx="4518000" cy="23391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91440" r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400" b="1" strike="noStrike" spc="-1" dirty="0" err="1">
                <a:solidFill>
                  <a:schemeClr val="dk1"/>
                </a:solidFill>
                <a:latin typeface="Arial"/>
                <a:ea typeface="Arial"/>
              </a:rPr>
              <a:t>Sonificação</a:t>
            </a:r>
            <a:r>
              <a:rPr lang="en" sz="1400" b="1" strike="noStrike" spc="-1" dirty="0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Técnica de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transformar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dados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não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audíveis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em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som.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en" sz="1400" b="1" strike="noStrike" spc="-1" dirty="0" err="1">
                <a:solidFill>
                  <a:schemeClr val="dk1"/>
                </a:solidFill>
                <a:latin typeface="Arial"/>
                <a:ea typeface="Arial"/>
              </a:rPr>
              <a:t>Sonificar</a:t>
            </a:r>
            <a:r>
              <a:rPr lang="en" sz="1400" b="1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" sz="1400" b="1" strike="noStrike" spc="-1" dirty="0" err="1">
                <a:solidFill>
                  <a:schemeClr val="dk1"/>
                </a:solidFill>
                <a:latin typeface="Arial"/>
                <a:ea typeface="Arial"/>
              </a:rPr>
              <a:t>porquê</a:t>
            </a:r>
            <a:r>
              <a:rPr lang="en" sz="1400" b="1" strike="noStrike" spc="-1" dirty="0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Romper as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barreiras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da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iliteracia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científica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na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comunicação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de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ciência</a:t>
            </a:r>
            <a:r>
              <a:rPr lang="en" sz="1400" spc="-1" dirty="0">
                <a:solidFill>
                  <a:schemeClr val="dk1"/>
                </a:solidFill>
                <a:latin typeface="Arial"/>
                <a:ea typeface="Arial"/>
              </a:rPr>
              <a:t>; </a:t>
            </a:r>
            <a:r>
              <a:rPr lang="en" sz="1400" spc="-1" dirty="0" err="1">
                <a:solidFill>
                  <a:schemeClr val="dk1"/>
                </a:solidFill>
                <a:latin typeface="Arial"/>
                <a:ea typeface="Arial"/>
              </a:rPr>
              <a:t>Tornar</a:t>
            </a:r>
            <a:r>
              <a:rPr lang="en" sz="1400" spc="-1" dirty="0">
                <a:solidFill>
                  <a:schemeClr val="dk1"/>
                </a:solidFill>
                <a:latin typeface="Arial"/>
                <a:ea typeface="Arial"/>
              </a:rPr>
              <a:t> a </a:t>
            </a:r>
            <a:r>
              <a:rPr lang="en" sz="1400" spc="-1" dirty="0" err="1">
                <a:solidFill>
                  <a:schemeClr val="dk1"/>
                </a:solidFill>
                <a:latin typeface="Arial"/>
                <a:ea typeface="Arial"/>
              </a:rPr>
              <a:t>aprendizagem</a:t>
            </a:r>
            <a:r>
              <a:rPr lang="en" sz="1400" spc="-1" dirty="0">
                <a:solidFill>
                  <a:schemeClr val="dk1"/>
                </a:solidFill>
                <a:latin typeface="Arial"/>
                <a:ea typeface="Arial"/>
              </a:rPr>
              <a:t> STEAM </a:t>
            </a:r>
            <a:r>
              <a:rPr lang="en" sz="1400" spc="-1" dirty="0" err="1">
                <a:solidFill>
                  <a:schemeClr val="dk1"/>
                </a:solidFill>
                <a:latin typeface="Arial"/>
                <a:ea typeface="Arial"/>
              </a:rPr>
              <a:t>divertida</a:t>
            </a:r>
            <a:r>
              <a:rPr lang="en" sz="1400" spc="-1" dirty="0">
                <a:solidFill>
                  <a:schemeClr val="dk1"/>
                </a:solidFill>
                <a:latin typeface="Arial"/>
                <a:ea typeface="Arial"/>
              </a:rPr>
              <a:t> e </a:t>
            </a:r>
            <a:r>
              <a:rPr lang="en" sz="1400" spc="-1" dirty="0" err="1">
                <a:solidFill>
                  <a:schemeClr val="dk1"/>
                </a:solidFill>
                <a:latin typeface="Arial"/>
                <a:ea typeface="Arial"/>
              </a:rPr>
              <a:t>inclusiva</a:t>
            </a:r>
            <a:r>
              <a:rPr lang="en" sz="1400" spc="-1" dirty="0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lang="en-US" sz="1400" b="0" strike="noStrike" spc="-1" dirty="0">
              <a:solidFill>
                <a:schemeClr val="dk1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en" sz="1400" b="1" spc="-1" dirty="0" err="1">
                <a:solidFill>
                  <a:schemeClr val="dk1"/>
                </a:solidFill>
                <a:latin typeface="Arial"/>
                <a:ea typeface="Arial"/>
              </a:rPr>
              <a:t>Objetivos</a:t>
            </a:r>
            <a:r>
              <a:rPr lang="en" sz="1400" b="1" strike="noStrike" spc="-1" dirty="0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Capacitar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professores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alunos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e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comunicadores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de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ciência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nas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" sz="14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áreas</a:t>
            </a:r>
            <a:r>
              <a:rPr lang="en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STEAM</a:t>
            </a:r>
            <a:r>
              <a:rPr lang="en" sz="1400" spc="-1" dirty="0">
                <a:solidFill>
                  <a:schemeClr val="dk1"/>
                </a:solidFill>
                <a:latin typeface="Arial"/>
                <a:ea typeface="Arial"/>
              </a:rPr>
              <a:t>.</a:t>
            </a:r>
            <a:r>
              <a:rPr lang="en" sz="1400" b="1" spc="-1" dirty="0">
                <a:solidFill>
                  <a:schemeClr val="dk1"/>
                </a:solidFill>
                <a:latin typeface="Arial"/>
                <a:ea typeface="Arial"/>
              </a:rPr>
              <a:t> </a:t>
            </a:r>
            <a:endParaRPr lang="en-US" sz="1400" b="0" strike="noStrike" spc="-1" dirty="0">
              <a:solidFill>
                <a:schemeClr val="dk1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67F0A-4F01-196F-3981-980276A973C9}"/>
              </a:ext>
            </a:extLst>
          </p:cNvPr>
          <p:cNvSpPr txBox="1"/>
          <p:nvPr/>
        </p:nvSpPr>
        <p:spPr>
          <a:xfrm>
            <a:off x="5225834" y="513381"/>
            <a:ext cx="34503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  <a:hlinkClick r:id="rId10"/>
              </a:rPr>
              <a:t>https://soundscapes.nuclio.org</a:t>
            </a:r>
            <a:endParaRPr lang="en-US">
              <a:cs typeface="Arial"/>
            </a:endParaRPr>
          </a:p>
          <a:p>
            <a:pPr algn="l"/>
            <a:endParaRPr lang="en-US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8BC11-3ADB-EC4F-5870-30229874E73D}"/>
              </a:ext>
            </a:extLst>
          </p:cNvPr>
          <p:cNvSpPr txBox="1"/>
          <p:nvPr/>
        </p:nvSpPr>
        <p:spPr>
          <a:xfrm>
            <a:off x="266376" y="3835830"/>
            <a:ext cx="844366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400" b="1" dirty="0" err="1">
                <a:solidFill>
                  <a:schemeClr val="dk1"/>
                </a:solidFill>
                <a:cs typeface="Arial"/>
              </a:rPr>
              <a:t>Actividades</a:t>
            </a:r>
            <a:r>
              <a:rPr lang="en" sz="1400" b="1" dirty="0">
                <a:solidFill>
                  <a:schemeClr val="dk1"/>
                </a:solidFill>
                <a:cs typeface="Arial"/>
              </a:rPr>
              <a:t>:</a:t>
            </a:r>
            <a:r>
              <a:rPr lang="en" sz="1400" dirty="0">
                <a:solidFill>
                  <a:schemeClr val="dk1"/>
                </a:solidFill>
                <a:cs typeface="Arial"/>
              </a:rPr>
              <a:t> </a:t>
            </a:r>
            <a:r>
              <a:rPr lang="en" sz="1400" dirty="0" err="1">
                <a:solidFill>
                  <a:schemeClr val="dk1"/>
                </a:solidFill>
                <a:cs typeface="Arial"/>
              </a:rPr>
              <a:t>Criar</a:t>
            </a:r>
            <a:r>
              <a:rPr lang="en" sz="1400" dirty="0">
                <a:solidFill>
                  <a:schemeClr val="dk1"/>
                </a:solidFill>
                <a:cs typeface="Arial"/>
              </a:rPr>
              <a:t> e </a:t>
            </a:r>
            <a:r>
              <a:rPr lang="en" sz="1400" dirty="0" err="1">
                <a:solidFill>
                  <a:schemeClr val="dk1"/>
                </a:solidFill>
                <a:cs typeface="Arial"/>
              </a:rPr>
              <a:t>distribuir</a:t>
            </a:r>
            <a:r>
              <a:rPr lang="en" sz="1400" dirty="0">
                <a:solidFill>
                  <a:schemeClr val="dk1"/>
                </a:solidFill>
                <a:cs typeface="Arial"/>
              </a:rPr>
              <a:t> </a:t>
            </a:r>
            <a:r>
              <a:rPr lang="en" sz="1400" dirty="0" err="1">
                <a:solidFill>
                  <a:schemeClr val="dk1"/>
                </a:solidFill>
                <a:cs typeface="Arial"/>
              </a:rPr>
              <a:t>recursos</a:t>
            </a:r>
            <a:r>
              <a:rPr lang="en" sz="1400" dirty="0">
                <a:solidFill>
                  <a:schemeClr val="dk1"/>
                </a:solidFill>
                <a:cs typeface="Arial"/>
              </a:rPr>
              <a:t> de </a:t>
            </a:r>
            <a:r>
              <a:rPr lang="en" sz="1400" dirty="0" err="1">
                <a:solidFill>
                  <a:schemeClr val="dk1"/>
                </a:solidFill>
                <a:cs typeface="Arial"/>
              </a:rPr>
              <a:t>sonificação</a:t>
            </a:r>
            <a:r>
              <a:rPr lang="en" sz="1400" dirty="0">
                <a:solidFill>
                  <a:schemeClr val="dk1"/>
                </a:solidFill>
                <a:cs typeface="Arial"/>
              </a:rPr>
              <a:t> para o </a:t>
            </a:r>
            <a:r>
              <a:rPr lang="en" sz="1400" dirty="0" err="1">
                <a:solidFill>
                  <a:schemeClr val="dk1"/>
                </a:solidFill>
                <a:cs typeface="Arial"/>
              </a:rPr>
              <a:t>ensino</a:t>
            </a:r>
            <a:r>
              <a:rPr lang="en" sz="1400" dirty="0">
                <a:solidFill>
                  <a:schemeClr val="dk1"/>
                </a:solidFill>
                <a:cs typeface="Arial"/>
              </a:rPr>
              <a:t> STEAM e para a </a:t>
            </a:r>
            <a:r>
              <a:rPr lang="en" sz="1400" dirty="0" err="1">
                <a:solidFill>
                  <a:schemeClr val="dk1"/>
                </a:solidFill>
                <a:cs typeface="Arial"/>
              </a:rPr>
              <a:t>comunicação</a:t>
            </a:r>
            <a:r>
              <a:rPr lang="en" sz="1400" dirty="0">
                <a:solidFill>
                  <a:schemeClr val="dk1"/>
                </a:solidFill>
                <a:cs typeface="Arial"/>
              </a:rPr>
              <a:t> de </a:t>
            </a:r>
            <a:r>
              <a:rPr lang="en" sz="1400" dirty="0" err="1">
                <a:solidFill>
                  <a:schemeClr val="dk1"/>
                </a:solidFill>
                <a:cs typeface="Arial"/>
              </a:rPr>
              <a:t>ciência</a:t>
            </a:r>
            <a:r>
              <a:rPr lang="en" sz="1400" dirty="0">
                <a:solidFill>
                  <a:schemeClr val="dk1"/>
                </a:solidFill>
                <a:cs typeface="Arial"/>
              </a:rPr>
              <a:t>; </a:t>
            </a:r>
            <a:r>
              <a:rPr lang="en" sz="1400" dirty="0" err="1">
                <a:solidFill>
                  <a:schemeClr val="dk1"/>
                </a:solidFill>
                <a:cs typeface="Arial"/>
              </a:rPr>
              <a:t>Acções</a:t>
            </a:r>
            <a:r>
              <a:rPr lang="en" sz="1400" dirty="0">
                <a:solidFill>
                  <a:schemeClr val="dk1"/>
                </a:solidFill>
                <a:cs typeface="Arial"/>
              </a:rPr>
              <a:t> de </a:t>
            </a:r>
            <a:r>
              <a:rPr lang="en" sz="1400" dirty="0" err="1">
                <a:solidFill>
                  <a:schemeClr val="dk1"/>
                </a:solidFill>
                <a:cs typeface="Arial"/>
              </a:rPr>
              <a:t>formação</a:t>
            </a:r>
            <a:r>
              <a:rPr lang="en" sz="1400" dirty="0">
                <a:solidFill>
                  <a:schemeClr val="dk1"/>
                </a:solidFill>
                <a:cs typeface="Arial"/>
              </a:rPr>
              <a:t>.</a:t>
            </a:r>
            <a:endParaRPr lang="en-US" dirty="0">
              <a:solidFill>
                <a:schemeClr val="dk1"/>
              </a:solidFill>
              <a:cs typeface="Arial"/>
            </a:endParaRPr>
          </a:p>
        </p:txBody>
      </p:sp>
      <p:pic>
        <p:nvPicPr>
          <p:cNvPr id="2" name="Sonificação-exemplo">
            <a:hlinkClick r:id="" action="ppaction://media"/>
            <a:extLst>
              <a:ext uri="{FF2B5EF4-FFF2-40B4-BE49-F238E27FC236}">
                <a16:creationId xmlns:a16="http://schemas.microsoft.com/office/drawing/2014/main" id="{0BD40677-4893-B12F-1874-F1599D14CD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90323" y="1289266"/>
            <a:ext cx="3920667" cy="2230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Microsoft Office PowerPoint</Application>
  <PresentationFormat>On-screen Show (16:9)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/>
  <cp:revision>126</cp:revision>
  <dcterms:modified xsi:type="dcterms:W3CDTF">2024-05-06T08:59:12Z</dcterms:modified>
  <dc:language>en-US</dc:language>
</cp:coreProperties>
</file>